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6"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35" autoAdjust="0"/>
    <p:restoredTop sz="94660"/>
  </p:normalViewPr>
  <p:slideViewPr>
    <p:cSldViewPr snapToGrid="0">
      <p:cViewPr varScale="1">
        <p:scale>
          <a:sx n="68" d="100"/>
          <a:sy n="68" d="100"/>
        </p:scale>
        <p:origin x="-822" y="-96"/>
      </p:cViewPr>
      <p:guideLst>
        <p:guide orient="horz" pos="2160"/>
        <p:guide pos="3840"/>
      </p:guideLst>
    </p:cSldViewPr>
  </p:slideViewPr>
  <p:notesTextViewPr>
    <p:cViewPr>
      <p:scale>
        <a:sx n="1" d="1"/>
        <a:sy n="1" d="1"/>
      </p:scale>
      <p:origin x="0" y="9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C2E762-48E1-42C2-B9AD-78FF16CD759D}" type="datetimeFigureOut">
              <a:rPr lang="en-US" smtClean="0"/>
              <a:pPr/>
              <a:t>2/5/2019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8532F5-5B1B-4B44-A62B-FDC2C754A35F}" type="slidenum">
              <a:rPr lang="en-US" smtClean="0"/>
              <a:pPr/>
              <a:t>‹#›</a:t>
            </a:fld>
            <a:endParaRPr lang="en-US" dirty="0"/>
          </a:p>
        </p:txBody>
      </p:sp>
    </p:spTree>
    <p:extLst>
      <p:ext uri="{BB962C8B-B14F-4D97-AF65-F5344CB8AC3E}">
        <p14:creationId xmlns="" xmlns:p14="http://schemas.microsoft.com/office/powerpoint/2010/main" val="1350280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evidence handling process for</a:t>
            </a:r>
            <a:r>
              <a:rPr lang="en-US" sz="1200" kern="1200" baseline="0" dirty="0" smtClean="0">
                <a:solidFill>
                  <a:schemeClr val="tx1"/>
                </a:solidFill>
                <a:effectLst/>
                <a:latin typeface="+mn-lt"/>
                <a:ea typeface="+mn-ea"/>
                <a:cs typeface="+mn-cs"/>
              </a:rPr>
              <a:t> DigiFirm company</a:t>
            </a:r>
            <a:r>
              <a:rPr lang="en-US" sz="1200" kern="1200" dirty="0" smtClean="0">
                <a:solidFill>
                  <a:schemeClr val="tx1"/>
                </a:solidFill>
                <a:effectLst/>
                <a:latin typeface="+mn-lt"/>
                <a:ea typeface="+mn-ea"/>
                <a:cs typeface="+mn-cs"/>
              </a:rPr>
              <a:t> must be usable by the court or elsewhere. The evidence relates to an incident in a relevant way. The evidence practice must avail evidence for alternative suspects. In regards to reliability, the data sourced should be quite authentic. Moreover, the evidence-based practices should be easy to understand, and believable by a jury (Quick &amp; Choo, 2018). </a:t>
            </a:r>
          </a:p>
          <a:p>
            <a:endParaRPr lang="en-US" dirty="0"/>
          </a:p>
        </p:txBody>
      </p:sp>
      <p:sp>
        <p:nvSpPr>
          <p:cNvPr id="4" name="Slide Number Placeholder 3"/>
          <p:cNvSpPr>
            <a:spLocks noGrp="1"/>
          </p:cNvSpPr>
          <p:nvPr>
            <p:ph type="sldNum" sz="quarter" idx="10"/>
          </p:nvPr>
        </p:nvSpPr>
        <p:spPr/>
        <p:txBody>
          <a:bodyPr/>
          <a:lstStyle/>
          <a:p>
            <a:fld id="{5F8532F5-5B1B-4B44-A62B-FDC2C754A35F}" type="slidenum">
              <a:rPr lang="en-US" smtClean="0"/>
              <a:pPr/>
              <a:t>3</a:t>
            </a:fld>
            <a:endParaRPr lang="en-US" dirty="0"/>
          </a:p>
        </p:txBody>
      </p:sp>
    </p:spTree>
    <p:extLst>
      <p:ext uri="{BB962C8B-B14F-4D97-AF65-F5344CB8AC3E}">
        <p14:creationId xmlns="" xmlns:p14="http://schemas.microsoft.com/office/powerpoint/2010/main" val="3542444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Requirement analysis required the investigator to define all the pieces of evidence and the investigation process. It entails data collection to complete the investigation process.  Under the retrieval of data, the suspected devices and server storages serve as the source media and the information available is taken to other media for investigation. The next step includes reliability which checks for the originality of the data before creating the ideal image to affirm reliability</a:t>
            </a:r>
            <a:r>
              <a:rPr lang="en-US" baseline="0" dirty="0" smtClean="0"/>
              <a:t> and this should be underscored by DigiFirm.</a:t>
            </a:r>
            <a:endParaRPr lang="en-US" dirty="0"/>
          </a:p>
        </p:txBody>
      </p:sp>
      <p:sp>
        <p:nvSpPr>
          <p:cNvPr id="4" name="Slide Number Placeholder 3"/>
          <p:cNvSpPr>
            <a:spLocks noGrp="1"/>
          </p:cNvSpPr>
          <p:nvPr>
            <p:ph type="sldNum" sz="quarter" idx="10"/>
          </p:nvPr>
        </p:nvSpPr>
        <p:spPr/>
        <p:txBody>
          <a:bodyPr/>
          <a:lstStyle/>
          <a:p>
            <a:fld id="{5F8532F5-5B1B-4B44-A62B-FDC2C754A35F}" type="slidenum">
              <a:rPr lang="en-US" smtClean="0"/>
              <a:pPr/>
              <a:t>4</a:t>
            </a:fld>
            <a:endParaRPr lang="en-US" dirty="0"/>
          </a:p>
        </p:txBody>
      </p:sp>
    </p:spTree>
    <p:extLst>
      <p:ext uri="{BB962C8B-B14F-4D97-AF65-F5344CB8AC3E}">
        <p14:creationId xmlns="" xmlns:p14="http://schemas.microsoft.com/office/powerpoint/2010/main" val="734236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Evidence review occurs after collecting forensic information where the investigator is required to extract the evidence data from media by use of tools such as forensic toolkits and encase for the analysis of the collected information from the suspected device (Gill &amp; Phythian, 2018). The next practice entails representation of evidence. Due to the incidences of uncertainty in the validity and acceptability, the digital evidence tends to be equally essential to represent the evidence in such a form that can be understood by the court.  Herein, the investigator is required to represent the evidence in a way that the pieces of evidence will be clear and understandable. Lastly, the repository of data entails archiving essential data for future use</a:t>
            </a:r>
            <a:r>
              <a:rPr lang="en-US" baseline="0" dirty="0" smtClean="0"/>
              <a:t> and this is also an important principle for DigiFirm.</a:t>
            </a:r>
            <a:endParaRPr lang="en-US" dirty="0" smtClean="0"/>
          </a:p>
          <a:p>
            <a:endParaRPr lang="en-US" dirty="0"/>
          </a:p>
        </p:txBody>
      </p:sp>
      <p:sp>
        <p:nvSpPr>
          <p:cNvPr id="4" name="Slide Number Placeholder 3"/>
          <p:cNvSpPr>
            <a:spLocks noGrp="1"/>
          </p:cNvSpPr>
          <p:nvPr>
            <p:ph type="sldNum" sz="quarter" idx="10"/>
          </p:nvPr>
        </p:nvSpPr>
        <p:spPr/>
        <p:txBody>
          <a:bodyPr/>
          <a:lstStyle/>
          <a:p>
            <a:fld id="{5F8532F5-5B1B-4B44-A62B-FDC2C754A35F}" type="slidenum">
              <a:rPr lang="en-US" smtClean="0"/>
              <a:pPr/>
              <a:t>5</a:t>
            </a:fld>
            <a:endParaRPr lang="en-US" dirty="0"/>
          </a:p>
        </p:txBody>
      </p:sp>
    </p:spTree>
    <p:extLst>
      <p:ext uri="{BB962C8B-B14F-4D97-AF65-F5344CB8AC3E}">
        <p14:creationId xmlns="" xmlns:p14="http://schemas.microsoft.com/office/powerpoint/2010/main" val="1090327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Avoid touching the crime gadgets not unless you are required by digital forensics since turning on and off can alter a lot of information in the machine. Try to document the location as well as a condition before touching anything by taking a photo where possible. Record the manufacturer type and serial numbers of the device to ensure identification of the gadget. When data is</a:t>
            </a:r>
            <a:r>
              <a:rPr lang="en-US" baseline="0" dirty="0" smtClean="0"/>
              <a:t> being transferred, professionals should embark of recording  of </a:t>
            </a:r>
            <a:r>
              <a:rPr lang="en-US" dirty="0" smtClean="0"/>
              <a:t>date, time, personnel, and purpose (Ashley, 2017). Store the evidence in a secure place while avoiding access to other people who can alter or even destroy the digital evidence.</a:t>
            </a:r>
            <a:endParaRPr lang="en-US" dirty="0"/>
          </a:p>
        </p:txBody>
      </p:sp>
      <p:sp>
        <p:nvSpPr>
          <p:cNvPr id="4" name="Slide Number Placeholder 3"/>
          <p:cNvSpPr>
            <a:spLocks noGrp="1"/>
          </p:cNvSpPr>
          <p:nvPr>
            <p:ph type="sldNum" sz="quarter" idx="10"/>
          </p:nvPr>
        </p:nvSpPr>
        <p:spPr/>
        <p:txBody>
          <a:bodyPr/>
          <a:lstStyle/>
          <a:p>
            <a:fld id="{5F8532F5-5B1B-4B44-A62B-FDC2C754A35F}" type="slidenum">
              <a:rPr lang="en-US" smtClean="0"/>
              <a:pPr/>
              <a:t>6</a:t>
            </a:fld>
            <a:endParaRPr lang="en-US" dirty="0"/>
          </a:p>
        </p:txBody>
      </p:sp>
    </p:spTree>
    <p:extLst>
      <p:ext uri="{BB962C8B-B14F-4D97-AF65-F5344CB8AC3E}">
        <p14:creationId xmlns="" xmlns:p14="http://schemas.microsoft.com/office/powerpoint/2010/main" val="243209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firm should consider performing regular backups.</a:t>
            </a:r>
            <a:r>
              <a:rPr lang="en-US" baseline="0" dirty="0" smtClean="0"/>
              <a:t> DigiFirm </a:t>
            </a:r>
            <a:r>
              <a:rPr lang="en-US" dirty="0" smtClean="0"/>
              <a:t>should be very critical in the</a:t>
            </a:r>
            <a:r>
              <a:rPr lang="en-US" baseline="0" dirty="0" smtClean="0"/>
              <a:t> </a:t>
            </a:r>
            <a:r>
              <a:rPr lang="en-US" dirty="0" smtClean="0"/>
              <a:t>enhancement of auditing of workstations, servers, and network devices. In addition, the firm</a:t>
            </a:r>
            <a:r>
              <a:rPr lang="en-US" baseline="0" dirty="0" smtClean="0"/>
              <a:t> should underscore </a:t>
            </a:r>
            <a:r>
              <a:rPr lang="en-US" dirty="0" smtClean="0"/>
              <a:t>forwarding the audit records for security</a:t>
            </a:r>
            <a:r>
              <a:rPr lang="en-US" baseline="0" dirty="0" smtClean="0"/>
              <a:t> </a:t>
            </a:r>
            <a:r>
              <a:rPr lang="en-US" baseline="0" dirty="0" smtClean="0"/>
              <a:t>checks. The</a:t>
            </a:r>
            <a:r>
              <a:rPr lang="en-US" dirty="0" smtClean="0"/>
              <a:t> </a:t>
            </a:r>
            <a:r>
              <a:rPr lang="en-US" dirty="0" smtClean="0"/>
              <a:t>organization should focus on maintaining databases of file hashes for integrity checking.</a:t>
            </a:r>
          </a:p>
          <a:p>
            <a:endParaRPr lang="en-US" dirty="0"/>
          </a:p>
        </p:txBody>
      </p:sp>
      <p:sp>
        <p:nvSpPr>
          <p:cNvPr id="4" name="Slide Number Placeholder 3"/>
          <p:cNvSpPr>
            <a:spLocks noGrp="1"/>
          </p:cNvSpPr>
          <p:nvPr>
            <p:ph type="sldNum" sz="quarter" idx="10"/>
          </p:nvPr>
        </p:nvSpPr>
        <p:spPr/>
        <p:txBody>
          <a:bodyPr/>
          <a:lstStyle/>
          <a:p>
            <a:fld id="{5F8532F5-5B1B-4B44-A62B-FDC2C754A35F}" type="slidenum">
              <a:rPr lang="en-US" smtClean="0"/>
              <a:pPr/>
              <a:t>7</a:t>
            </a:fld>
            <a:endParaRPr lang="en-US" dirty="0"/>
          </a:p>
        </p:txBody>
      </p:sp>
    </p:spTree>
    <p:extLst>
      <p:ext uri="{BB962C8B-B14F-4D97-AF65-F5344CB8AC3E}">
        <p14:creationId xmlns="" xmlns:p14="http://schemas.microsoft.com/office/powerpoint/2010/main" val="3378803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organization should have the capability to perform computer and network forensics to necessitate the most appropriate action. Digifirm should define which parties should handle each aspect of forensics to enhance accuracy and data sensibility (Ashley, 2017). Incident handling teams should depict a robust forensic capability by being able to perform any form of forensic investigation. Many teams within an organization should participate in forensics, and those forensic considerations should be addressed in policies to facilitate the necessary investigative behavior. Organizations should establish and maintain guidelines and procedures for performing forensic tasks to as a guide.</a:t>
            </a:r>
          </a:p>
          <a:p>
            <a:endParaRPr lang="en-US" dirty="0"/>
          </a:p>
        </p:txBody>
      </p:sp>
      <p:sp>
        <p:nvSpPr>
          <p:cNvPr id="4" name="Slide Number Placeholder 3"/>
          <p:cNvSpPr>
            <a:spLocks noGrp="1"/>
          </p:cNvSpPr>
          <p:nvPr>
            <p:ph type="sldNum" sz="quarter" idx="10"/>
          </p:nvPr>
        </p:nvSpPr>
        <p:spPr/>
        <p:txBody>
          <a:bodyPr/>
          <a:lstStyle/>
          <a:p>
            <a:fld id="{5F8532F5-5B1B-4B44-A62B-FDC2C754A35F}" type="slidenum">
              <a:rPr lang="en-US" smtClean="0"/>
              <a:pPr/>
              <a:t>8</a:t>
            </a:fld>
            <a:endParaRPr lang="en-US" dirty="0"/>
          </a:p>
        </p:txBody>
      </p:sp>
    </p:spTree>
    <p:extLst>
      <p:ext uri="{BB962C8B-B14F-4D97-AF65-F5344CB8AC3E}">
        <p14:creationId xmlns="" xmlns:p14="http://schemas.microsoft.com/office/powerpoint/2010/main" val="1955138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683306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smtClean="0"/>
              <a:pPr/>
              <a:t>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pPr/>
              <a:t>‹#›</a:t>
            </a:fld>
            <a:endParaRPr lang="en-US" dirty="0"/>
          </a:p>
        </p:txBody>
      </p:sp>
    </p:spTree>
    <p:extLst>
      <p:ext uri="{BB962C8B-B14F-4D97-AF65-F5344CB8AC3E}">
        <p14:creationId xmlns="" xmlns:p14="http://schemas.microsoft.com/office/powerpoint/2010/main" val="2985637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2173344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smtClean="0"/>
              <a:pPr/>
              <a:t>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pPr/>
              <a:t>‹#›</a:t>
            </a:fld>
            <a:endParaRPr lang="en-US" dirty="0"/>
          </a:p>
        </p:txBody>
      </p:sp>
    </p:spTree>
    <p:extLst>
      <p:ext uri="{BB962C8B-B14F-4D97-AF65-F5344CB8AC3E}">
        <p14:creationId xmlns="" xmlns:p14="http://schemas.microsoft.com/office/powerpoint/2010/main" val="2835866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1195020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782929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365767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pPr/>
              <a:t>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pPr/>
              <a:t>‹#›</a:t>
            </a:fld>
            <a:endParaRPr lang="en-US" dirty="0"/>
          </a:p>
        </p:txBody>
      </p:sp>
    </p:spTree>
    <p:extLst>
      <p:ext uri="{BB962C8B-B14F-4D97-AF65-F5344CB8AC3E}">
        <p14:creationId xmlns="" xmlns:p14="http://schemas.microsoft.com/office/powerpoint/2010/main" val="585407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2/5/2019</a:t>
            </a:fld>
            <a:endParaRPr lang="en-US" dirty="0"/>
          </a:p>
        </p:txBody>
      </p:sp>
    </p:spTree>
    <p:extLst>
      <p:ext uri="{BB962C8B-B14F-4D97-AF65-F5344CB8AC3E}">
        <p14:creationId xmlns="" xmlns:p14="http://schemas.microsoft.com/office/powerpoint/2010/main" val="1577798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1555583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2087517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926369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12140102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5790100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pPr/>
              <a:t>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pPr/>
              <a:t>‹#›</a:t>
            </a:fld>
            <a:endParaRPr lang="en-US" dirty="0"/>
          </a:p>
        </p:txBody>
      </p:sp>
    </p:spTree>
    <p:extLst>
      <p:ext uri="{BB962C8B-B14F-4D97-AF65-F5344CB8AC3E}">
        <p14:creationId xmlns="" xmlns:p14="http://schemas.microsoft.com/office/powerpoint/2010/main" val="264510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2366733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2/5/2019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 xmlns:p14="http://schemas.microsoft.com/office/powerpoint/2010/main" val="406889879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11839" y="956603"/>
            <a:ext cx="9290289" cy="4923692"/>
          </a:xfrm>
        </p:spPr>
        <p:txBody>
          <a:bodyPr>
            <a:normAutofit/>
          </a:bodyPr>
          <a:lstStyle/>
          <a:p>
            <a:pPr algn="ctr"/>
            <a:r>
              <a:rPr lang="en-US" dirty="0" smtClean="0">
                <a:latin typeface="Times New Roman" panose="02020603050405020304" pitchFamily="18" charset="0"/>
                <a:cs typeface="Times New Roman" panose="02020603050405020304" pitchFamily="18" charset="0"/>
              </a:rPr>
              <a:t>Information security.</a:t>
            </a: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Best Practices in Collecting Digital Evidence For DigiFirm Investigation Company.</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011633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609601"/>
            <a:ext cx="8596668" cy="670559"/>
          </a:xfrm>
        </p:spPr>
        <p:txBody>
          <a:bodyPr>
            <a:noAutofit/>
          </a:bodyPr>
          <a:lstStyle/>
          <a:p>
            <a:pPr algn="ctr"/>
            <a:r>
              <a:rPr lang="en-US" sz="3200" dirty="0">
                <a:latin typeface="Times New Roman" panose="02020603050405020304" pitchFamily="18" charset="0"/>
                <a:cs typeface="Times New Roman" panose="02020603050405020304" pitchFamily="18" charset="0"/>
              </a:rPr>
              <a:t>Introduction.</a:t>
            </a:r>
            <a:br>
              <a:rPr lang="en-US" sz="3200" dirty="0">
                <a:latin typeface="Times New Roman" panose="02020603050405020304" pitchFamily="18" charset="0"/>
                <a:cs typeface="Times New Roman" panose="02020603050405020304" pitchFamily="18" charset="0"/>
              </a:rPr>
            </a:br>
            <a:endParaRPr lang="en-US" sz="3200" dirty="0"/>
          </a:p>
        </p:txBody>
      </p:sp>
      <p:sp>
        <p:nvSpPr>
          <p:cNvPr id="4" name="Content Placeholder 3"/>
          <p:cNvSpPr>
            <a:spLocks noGrp="1"/>
          </p:cNvSpPr>
          <p:nvPr>
            <p:ph sz="half" idx="1"/>
          </p:nvPr>
        </p:nvSpPr>
        <p:spPr>
          <a:xfrm>
            <a:off x="677334" y="1748589"/>
            <a:ext cx="10154789" cy="4292772"/>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Digital </a:t>
            </a:r>
            <a:r>
              <a:rPr lang="en-US" sz="2000" dirty="0">
                <a:latin typeface="Times New Roman" panose="02020603050405020304" pitchFamily="18" charset="0"/>
                <a:cs typeface="Times New Roman" panose="02020603050405020304" pitchFamily="18" charset="0"/>
              </a:rPr>
              <a:t>evidence refers to information and data which are of value to an investigation carried out through electronic devices (Quick &amp; Choo, 2018).</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Digital evidence can be acquired when an electronic device is seized and secured for examination.</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Evidence handling has been growing due to the expanding field of computer forensics.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Digital devices have been deemed necessary for addressing the needs of the rapidly changing computing settings (Quick &amp; Choo, 2018).</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140932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96686"/>
          </a:xfrm>
        </p:spPr>
        <p:txBody>
          <a:bodyPr>
            <a:noAutofit/>
          </a:bodyPr>
          <a:lstStyle/>
          <a:p>
            <a:pPr algn="ctr"/>
            <a:r>
              <a:rPr lang="en-US" sz="3200" dirty="0">
                <a:latin typeface="Times New Roman" panose="02020603050405020304" pitchFamily="18" charset="0"/>
                <a:cs typeface="Times New Roman" panose="02020603050405020304" pitchFamily="18" charset="0"/>
              </a:rPr>
              <a:t>Rules of </a:t>
            </a:r>
            <a:r>
              <a:rPr lang="en-US" sz="3200" dirty="0" smtClean="0">
                <a:latin typeface="Times New Roman" panose="02020603050405020304" pitchFamily="18" charset="0"/>
                <a:cs typeface="Times New Roman" panose="02020603050405020304" pitchFamily="18" charset="0"/>
              </a:rPr>
              <a:t>Digital Evidence</a:t>
            </a:r>
            <a:r>
              <a:rPr lang="en-US" sz="3200" dirty="0">
                <a:latin typeface="Times New Roman" panose="02020603050405020304" pitchFamily="18" charset="0"/>
                <a:cs typeface="Times New Roman" panose="02020603050405020304" pitchFamily="18" charset="0"/>
              </a:rPr>
              <a:t>.</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a:bodyPr>
          <a:lstStyle/>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a:p>
            <a:pPr lvl="2">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Admissible</a:t>
            </a:r>
            <a:r>
              <a:rPr lang="en-US" sz="2000" dirty="0">
                <a:latin typeface="Times New Roman" panose="02020603050405020304" pitchFamily="18" charset="0"/>
                <a:cs typeface="Times New Roman" panose="02020603050405020304" pitchFamily="18" charset="0"/>
              </a:rPr>
              <a:t>.</a:t>
            </a:r>
          </a:p>
          <a:p>
            <a:pPr lvl="2">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Authentic.</a:t>
            </a:r>
          </a:p>
          <a:p>
            <a:pPr lvl="2">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Complete.</a:t>
            </a:r>
          </a:p>
          <a:p>
            <a:pPr lvl="2">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Reliable.</a:t>
            </a:r>
          </a:p>
          <a:p>
            <a:pPr lvl="2">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Believable (Quick &amp; Choo, </a:t>
            </a:r>
            <a:r>
              <a:rPr lang="en-US" sz="1600" dirty="0">
                <a:latin typeface="Times New Roman" panose="02020603050405020304" pitchFamily="18" charset="0"/>
                <a:cs typeface="Times New Roman" panose="02020603050405020304" pitchFamily="18" charset="0"/>
              </a:rPr>
              <a:t>2018).</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pic>
        <p:nvPicPr>
          <p:cNvPr id="7" name="Content Placeholder 5" descr="Screen Clipping"/>
          <p:cNvPicPr>
            <a:picLocks noGrp="1" noChangeAspect="1"/>
          </p:cNvPicPr>
          <p:nvPr>
            <p:ph sz="half" idx="2"/>
          </p:nvPr>
        </p:nvPicPr>
        <p:blipFill>
          <a:blip r:embed="rId3">
            <a:extLst>
              <a:ext uri="{28A0092B-C50C-407E-A947-70E740481C1C}">
                <a14:useLocalDpi xmlns="" xmlns:a14="http://schemas.microsoft.com/office/drawing/2010/main" val="0"/>
              </a:ext>
            </a:extLst>
          </a:blip>
          <a:stretch>
            <a:fillRect/>
          </a:stretch>
        </p:blipFill>
        <p:spPr>
          <a:xfrm>
            <a:off x="5228952" y="1645920"/>
            <a:ext cx="5476562" cy="4867421"/>
          </a:xfrm>
        </p:spPr>
      </p:pic>
    </p:spTree>
    <p:extLst>
      <p:ext uri="{BB962C8B-B14F-4D97-AF65-F5344CB8AC3E}">
        <p14:creationId xmlns="" xmlns:p14="http://schemas.microsoft.com/office/powerpoint/2010/main" val="2617401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895" y="257907"/>
            <a:ext cx="8908242" cy="1064455"/>
          </a:xfrm>
        </p:spPr>
        <p:txBody>
          <a:bodyPr>
            <a:noAutofit/>
          </a:bodyPr>
          <a:lstStyle/>
          <a:p>
            <a:pPr algn="ctr"/>
            <a:r>
              <a:rPr lang="en-US" sz="3200" dirty="0">
                <a:latin typeface="Times New Roman" panose="02020603050405020304" pitchFamily="18" charset="0"/>
                <a:cs typeface="Times New Roman" panose="02020603050405020304" pitchFamily="18" charset="0"/>
              </a:rPr>
              <a:t>Best practice for the forensic investigation life cycle.</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1575582"/>
            <a:ext cx="4184035" cy="4465779"/>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Requirement </a:t>
            </a:r>
            <a:r>
              <a:rPr lang="en-US" sz="2000" dirty="0">
                <a:latin typeface="Times New Roman" panose="02020603050405020304" pitchFamily="18" charset="0"/>
                <a:cs typeface="Times New Roman" panose="02020603050405020304" pitchFamily="18" charset="0"/>
              </a:rPr>
              <a:t>analysis</a:t>
            </a:r>
            <a:r>
              <a:rPr lang="en-US"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Definition of all evidence pieces.</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Retrieval of data (Ashley, 2017).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Reliability.</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Critical focus on the investigation process.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Critical scrutiny of servers.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DigiFirm should underscore all these practices.</a:t>
            </a:r>
            <a:endParaRPr lang="en-US" sz="2000" dirty="0">
              <a:latin typeface="Times New Roman" panose="02020603050405020304" pitchFamily="18" charset="0"/>
              <a:cs typeface="Times New Roman" panose="02020603050405020304" pitchFamily="18" charset="0"/>
            </a:endParaRPr>
          </a:p>
        </p:txBody>
      </p:sp>
      <p:pic>
        <p:nvPicPr>
          <p:cNvPr id="1026" name="Picture 2" descr="C:\Users\ADM\Desktop\cb4abc_bfac8250.jpg"/>
          <p:cNvPicPr>
            <a:picLocks noGrp="1" noChangeAspect="1" noChangeArrowheads="1"/>
          </p:cNvPicPr>
          <p:nvPr>
            <p:ph sz="half" idx="2"/>
          </p:nvPr>
        </p:nvPicPr>
        <p:blipFill>
          <a:blip r:embed="rId3"/>
          <a:srcRect/>
          <a:stretch>
            <a:fillRect/>
          </a:stretch>
        </p:blipFill>
        <p:spPr bwMode="auto">
          <a:xfrm>
            <a:off x="5089525" y="1378857"/>
            <a:ext cx="5723618" cy="5138057"/>
          </a:xfrm>
          <a:prstGeom prst="rect">
            <a:avLst/>
          </a:prstGeom>
          <a:noFill/>
        </p:spPr>
      </p:pic>
    </p:spTree>
    <p:extLst>
      <p:ext uri="{BB962C8B-B14F-4D97-AF65-F5344CB8AC3E}">
        <p14:creationId xmlns="" xmlns:p14="http://schemas.microsoft.com/office/powerpoint/2010/main" val="1382816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6934" y="348343"/>
            <a:ext cx="8596668" cy="1190171"/>
          </a:xfrm>
        </p:spPr>
        <p:txBody>
          <a:bodyPr>
            <a:normAutofit fontScale="90000"/>
          </a:bodyPr>
          <a:lstStyle/>
          <a:p>
            <a:pPr algn="ctr"/>
            <a:r>
              <a:rPr lang="en-US" dirty="0" smtClean="0">
                <a:latin typeface="Times New Roman" panose="02020603050405020304" pitchFamily="18" charset="0"/>
                <a:cs typeface="Times New Roman" panose="02020603050405020304" pitchFamily="18" charset="0"/>
              </a:rPr>
              <a:t>Continuation of best </a:t>
            </a:r>
            <a:r>
              <a:rPr lang="en-US" dirty="0">
                <a:latin typeface="Times New Roman" panose="02020603050405020304" pitchFamily="18" charset="0"/>
                <a:cs typeface="Times New Roman" panose="02020603050405020304" pitchFamily="18" charset="0"/>
              </a:rPr>
              <a:t>practice for the forensic investigation life cycle.</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1625600"/>
            <a:ext cx="11209866" cy="4415761"/>
          </a:xfrm>
        </p:spPr>
        <p:txBody>
          <a:bodyPr>
            <a:normAutofit/>
          </a:bodyPr>
          <a:lstStyle/>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Review of the evidence.</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Representation of evidence.</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Repository of data (Gill &amp; Phythian, 2018</a:t>
            </a:r>
            <a:r>
              <a:rPr lang="en-US"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Evidence Extraction.</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Forensic tools should be used effectively.</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98432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571" y="319314"/>
            <a:ext cx="8780517" cy="1088572"/>
          </a:xfrm>
        </p:spPr>
        <p:txBody>
          <a:bodyPr>
            <a:noAutofit/>
          </a:bodyPr>
          <a:lstStyle/>
          <a:p>
            <a:pPr algn="ctr"/>
            <a:r>
              <a:rPr lang="en-US" sz="3200" dirty="0" smtClean="0">
                <a:latin typeface="Times New Roman" panose="02020603050405020304" pitchFamily="18" charset="0"/>
                <a:cs typeface="Times New Roman" panose="02020603050405020304" pitchFamily="18" charset="0"/>
              </a:rPr>
              <a:t>The Best practices in collection of </a:t>
            </a:r>
            <a:r>
              <a:rPr lang="en-US" sz="3200" dirty="0">
                <a:latin typeface="Times New Roman" panose="02020603050405020304" pitchFamily="18" charset="0"/>
                <a:cs typeface="Times New Roman" panose="02020603050405020304" pitchFamily="18" charset="0"/>
              </a:rPr>
              <a:t>digital evidence.</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83073"/>
            <a:ext cx="5360609" cy="4454870"/>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Avoid </a:t>
            </a:r>
            <a:r>
              <a:rPr lang="en-US" sz="2000" dirty="0">
                <a:latin typeface="Times New Roman" panose="02020603050405020304" pitchFamily="18" charset="0"/>
                <a:cs typeface="Times New Roman" panose="02020603050405020304" pitchFamily="18" charset="0"/>
              </a:rPr>
              <a:t>touching the crime gadgets not unless you are required by digital forensics.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Documentation of the location and conditions of gadgets before handling them professionally.</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Record the manufacturer type and serial numbers of the device (Ashley, 2017).</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In all data transferred, there should  recording of date</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time , personnel as well as purpose.</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evidence  should be stored in </a:t>
            </a:r>
            <a:r>
              <a:rPr lang="en-US" sz="2000" dirty="0">
                <a:latin typeface="Times New Roman" panose="02020603050405020304" pitchFamily="18" charset="0"/>
                <a:cs typeface="Times New Roman" panose="02020603050405020304" pitchFamily="18" charset="0"/>
              </a:rPr>
              <a:t>a secure </a:t>
            </a:r>
            <a:r>
              <a:rPr lang="en-US" sz="2000" dirty="0" smtClean="0">
                <a:latin typeface="Times New Roman" panose="02020603050405020304" pitchFamily="18" charset="0"/>
                <a:cs typeface="Times New Roman" panose="02020603050405020304" pitchFamily="18" charset="0"/>
              </a:rPr>
              <a:t>place for security purposes.</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pic>
        <p:nvPicPr>
          <p:cNvPr id="4" name="Content Placeholder 4" descr="Screen Clippi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6066972" y="1422400"/>
            <a:ext cx="5515428" cy="4862286"/>
          </a:xfrm>
          <a:prstGeom prst="rect">
            <a:avLst/>
          </a:prstGeom>
        </p:spPr>
      </p:pic>
    </p:spTree>
    <p:extLst>
      <p:ext uri="{BB962C8B-B14F-4D97-AF65-F5344CB8AC3E}">
        <p14:creationId xmlns="" xmlns:p14="http://schemas.microsoft.com/office/powerpoint/2010/main" val="2888930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84628"/>
          </a:xfrm>
        </p:spPr>
        <p:txBody>
          <a:bodyPr>
            <a:noAutofit/>
          </a:bodyPr>
          <a:lstStyle/>
          <a:p>
            <a:pPr algn="ctr"/>
            <a:r>
              <a:rPr lang="en-US" sz="3200" dirty="0">
                <a:latin typeface="Times New Roman" panose="02020603050405020304" pitchFamily="18" charset="0"/>
                <a:cs typeface="Times New Roman" panose="02020603050405020304" pitchFamily="18" charset="0"/>
              </a:rPr>
              <a:t>Recommendations for the Digifirm.</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15158"/>
            <a:ext cx="10365804" cy="3880773"/>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DigiFirm should </a:t>
            </a:r>
            <a:r>
              <a:rPr lang="en-US" sz="2000" dirty="0">
                <a:latin typeface="Times New Roman" panose="02020603050405020304" pitchFamily="18" charset="0"/>
                <a:cs typeface="Times New Roman" panose="02020603050405020304" pitchFamily="18" charset="0"/>
              </a:rPr>
              <a:t>consider performing regular backups (Ashley, 2017).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Critical scrutiny and  auditing should be carried on all the workstations</a:t>
            </a:r>
            <a:r>
              <a:rPr lang="en-US" sz="2000" dirty="0">
                <a:latin typeface="Times New Roman" panose="02020603050405020304" pitchFamily="18" charset="0"/>
                <a:cs typeface="Times New Roman" panose="02020603050405020304" pitchFamily="18" charset="0"/>
              </a:rPr>
              <a:t>, servers, and network devices.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In addition, all the audit records should be audited to checked on their security and centralization.</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DigiFirm should  maintain  its files and databases for critical </a:t>
            </a:r>
            <a:r>
              <a:rPr lang="en-US" sz="2000" dirty="0">
                <a:latin typeface="Times New Roman" panose="02020603050405020304" pitchFamily="18" charset="0"/>
                <a:cs typeface="Times New Roman" panose="02020603050405020304" pitchFamily="18" charset="0"/>
              </a:rPr>
              <a:t>integrity checking.</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413891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913" y="229773"/>
            <a:ext cx="9676488" cy="797169"/>
          </a:xfrm>
        </p:spPr>
        <p:txBody>
          <a:bodyPr>
            <a:normAutofit/>
          </a:bodyPr>
          <a:lstStyle/>
          <a:p>
            <a:pPr algn="ctr"/>
            <a:r>
              <a:rPr lang="en-US" sz="3200" dirty="0" smtClean="0">
                <a:latin typeface="Times New Roman" panose="02020603050405020304" pitchFamily="18" charset="0"/>
                <a:cs typeface="Times New Roman" panose="02020603050405020304" pitchFamily="18" charset="0"/>
              </a:rPr>
              <a:t>Recommendations continued…….. ….</a:t>
            </a:r>
            <a:endParaRPr lang="en-US" sz="3200" dirty="0"/>
          </a:p>
        </p:txBody>
      </p:sp>
      <p:sp>
        <p:nvSpPr>
          <p:cNvPr id="3" name="Content Placeholder 2"/>
          <p:cNvSpPr>
            <a:spLocks noGrp="1"/>
          </p:cNvSpPr>
          <p:nvPr>
            <p:ph idx="1"/>
          </p:nvPr>
        </p:nvSpPr>
        <p:spPr>
          <a:xfrm>
            <a:off x="253218" y="1237957"/>
            <a:ext cx="5781822" cy="4803406"/>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DigiFirm should focus on conducting computer </a:t>
            </a:r>
            <a:r>
              <a:rPr lang="en-US" sz="2000" dirty="0">
                <a:latin typeface="Times New Roman" panose="02020603050405020304" pitchFamily="18" charset="0"/>
                <a:cs typeface="Times New Roman" panose="02020603050405020304" pitchFamily="18" charset="0"/>
              </a:rPr>
              <a:t>and network </a:t>
            </a:r>
            <a:r>
              <a:rPr lang="en-US" sz="2000" dirty="0" smtClean="0">
                <a:latin typeface="Times New Roman" panose="02020603050405020304" pitchFamily="18" charset="0"/>
                <a:cs typeface="Times New Roman" panose="02020603050405020304" pitchFamily="18" charset="0"/>
              </a:rPr>
              <a:t>forensics in order to instill critical security.</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DigiFirm </a:t>
            </a:r>
            <a:r>
              <a:rPr lang="en-US" sz="2000" dirty="0">
                <a:latin typeface="Times New Roman" panose="02020603050405020304" pitchFamily="18" charset="0"/>
                <a:cs typeface="Times New Roman" panose="02020603050405020304" pitchFamily="18" charset="0"/>
              </a:rPr>
              <a:t>should </a:t>
            </a:r>
            <a:r>
              <a:rPr lang="en-US" sz="2000" dirty="0" smtClean="0">
                <a:latin typeface="Times New Roman" panose="02020603050405020304" pitchFamily="18" charset="0"/>
                <a:cs typeface="Times New Roman" panose="02020603050405020304" pitchFamily="18" charset="0"/>
              </a:rPr>
              <a:t> set specific parties for handling different forensic aspects</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All the incident </a:t>
            </a:r>
            <a:r>
              <a:rPr lang="en-US" sz="2000" dirty="0">
                <a:latin typeface="Times New Roman" panose="02020603050405020304" pitchFamily="18" charset="0"/>
                <a:cs typeface="Times New Roman" panose="02020603050405020304" pitchFamily="18" charset="0"/>
              </a:rPr>
              <a:t>handling teams </a:t>
            </a:r>
            <a:r>
              <a:rPr lang="en-US" sz="2000" dirty="0" smtClean="0">
                <a:latin typeface="Times New Roman" panose="02020603050405020304" pitchFamily="18" charset="0"/>
                <a:cs typeface="Times New Roman" panose="02020603050405020304" pitchFamily="18" charset="0"/>
              </a:rPr>
              <a:t>must  prove their prowess in forensic aspects (Ashley</a:t>
            </a:r>
            <a:r>
              <a:rPr lang="en-US" sz="2000" dirty="0">
                <a:latin typeface="Times New Roman" panose="02020603050405020304" pitchFamily="18" charset="0"/>
                <a:cs typeface="Times New Roman" panose="02020603050405020304" pitchFamily="18" charset="0"/>
              </a:rPr>
              <a:t>, 2017).</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Multiple teams should be granted different roles in forensic evaluation for reliability and validity.</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Diverse policies should be set for addressing forensic handling.</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DigiFirm should set effective, reliable, sustainable and efficient forensic guidelines and procedures.  </a:t>
            </a:r>
            <a:endParaRPr lang="en-US" sz="2000" dirty="0">
              <a:latin typeface="Times New Roman" panose="02020603050405020304" pitchFamily="18" charset="0"/>
              <a:cs typeface="Times New Roman" panose="02020603050405020304" pitchFamily="18" charset="0"/>
            </a:endParaRPr>
          </a:p>
        </p:txBody>
      </p:sp>
      <p:pic>
        <p:nvPicPr>
          <p:cNvPr id="2050" name="Picture 2" descr="C:\Users\ADM\Desktop\Spectre-Meltdown.jpg"/>
          <p:cNvPicPr>
            <a:picLocks noChangeAspect="1" noChangeArrowheads="1"/>
          </p:cNvPicPr>
          <p:nvPr/>
        </p:nvPicPr>
        <p:blipFill>
          <a:blip r:embed="rId3"/>
          <a:srcRect/>
          <a:stretch>
            <a:fillRect/>
          </a:stretch>
        </p:blipFill>
        <p:spPr bwMode="auto">
          <a:xfrm>
            <a:off x="6105378" y="1055077"/>
            <a:ext cx="6086622" cy="4951828"/>
          </a:xfrm>
          <a:prstGeom prst="rect">
            <a:avLst/>
          </a:prstGeom>
          <a:noFill/>
        </p:spPr>
      </p:pic>
    </p:spTree>
    <p:extLst>
      <p:ext uri="{BB962C8B-B14F-4D97-AF65-F5344CB8AC3E}">
        <p14:creationId xmlns="" xmlns:p14="http://schemas.microsoft.com/office/powerpoint/2010/main" val="1064037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41649"/>
            <a:ext cx="8596668" cy="571225"/>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Conclusion.</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677334" y="1615158"/>
            <a:ext cx="8596668" cy="3880773"/>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Evidence </a:t>
            </a:r>
            <a:r>
              <a:rPr lang="en-US" sz="2000" dirty="0">
                <a:latin typeface="Times New Roman" panose="02020603050405020304" pitchFamily="18" charset="0"/>
                <a:cs typeface="Times New Roman" panose="02020603050405020304" pitchFamily="18" charset="0"/>
              </a:rPr>
              <a:t>handling has been growing with the field of computer forensics.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In this case, DigiFirm should dive </a:t>
            </a:r>
            <a:r>
              <a:rPr lang="en-US" sz="2000" dirty="0">
                <a:latin typeface="Times New Roman" panose="02020603050405020304" pitchFamily="18" charset="0"/>
                <a:cs typeface="Times New Roman" panose="02020603050405020304" pitchFamily="18" charset="0"/>
              </a:rPr>
              <a:t>deeper into the collection of forensic data.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firm should address its forensic considerations through key policies.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a:t>
            </a:r>
            <a:r>
              <a:rPr lang="en-US" sz="2000" dirty="0" smtClean="0">
                <a:latin typeface="Times New Roman" panose="02020603050405020304" pitchFamily="18" charset="0"/>
                <a:cs typeface="Times New Roman" panose="02020603050405020304" pitchFamily="18" charset="0"/>
              </a:rPr>
              <a:t>firm’s </a:t>
            </a:r>
            <a:r>
              <a:rPr lang="en-US" sz="2000" dirty="0">
                <a:latin typeface="Times New Roman" panose="02020603050405020304" pitchFamily="18" charset="0"/>
                <a:cs typeface="Times New Roman" panose="02020603050405020304" pitchFamily="18" charset="0"/>
              </a:rPr>
              <a:t>activities should be complemented with the guidelines and procedures for the improved performance of investigations</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159449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487680"/>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References. </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677334" y="1280160"/>
            <a:ext cx="8596668" cy="4531013"/>
          </a:xfrm>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Ashley</a:t>
            </a:r>
            <a:r>
              <a:rPr lang="en-US" sz="2000" dirty="0">
                <a:latin typeface="Times New Roman" panose="02020603050405020304" pitchFamily="18" charset="0"/>
                <a:cs typeface="Times New Roman" panose="02020603050405020304" pitchFamily="18" charset="0"/>
              </a:rPr>
              <a:t>, K. D. (2017). </a:t>
            </a:r>
            <a:r>
              <a:rPr lang="en-US" sz="2000" i="1" dirty="0">
                <a:latin typeface="Times New Roman" panose="02020603050405020304" pitchFamily="18" charset="0"/>
                <a:cs typeface="Times New Roman" panose="02020603050405020304" pitchFamily="18" charset="0"/>
              </a:rPr>
              <a:t>Artificial intelligence and </a:t>
            </a:r>
            <a:r>
              <a:rPr lang="en-US" sz="2000" i="1" dirty="0" smtClean="0">
                <a:latin typeface="Times New Roman" panose="02020603050405020304" pitchFamily="18" charset="0"/>
                <a:cs typeface="Times New Roman" panose="02020603050405020304" pitchFamily="18" charset="0"/>
              </a:rPr>
              <a:t>Modern legal analytics</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Cambridge University Press.</a:t>
            </a:r>
          </a:p>
          <a:p>
            <a:pPr marL="0" indent="0">
              <a:buNone/>
            </a:pPr>
            <a:r>
              <a:rPr lang="en-US" sz="2000" dirty="0">
                <a:latin typeface="Times New Roman" panose="02020603050405020304" pitchFamily="18" charset="0"/>
                <a:cs typeface="Times New Roman" panose="02020603050405020304" pitchFamily="18" charset="0"/>
              </a:rPr>
              <a:t>Gill, P., &amp; Phythian, M. (2018). </a:t>
            </a:r>
            <a:r>
              <a:rPr lang="en-US" sz="2000" i="1" dirty="0" smtClean="0">
                <a:latin typeface="Times New Roman" panose="02020603050405020304" pitchFamily="18" charset="0"/>
                <a:cs typeface="Times New Roman" panose="02020603050405020304" pitchFamily="18" charset="0"/>
              </a:rPr>
              <a:t>The Application of Artificial Intelligence in Modern World</a:t>
            </a:r>
            <a:r>
              <a:rPr lang="en-US" sz="2000" dirty="0">
                <a:latin typeface="Times New Roman" panose="02020603050405020304" pitchFamily="18" charset="0"/>
                <a:cs typeface="Times New Roman" panose="02020603050405020304" pitchFamily="18" charset="0"/>
              </a:rPr>
              <a:t>. John Wiley &amp; Sons.</a:t>
            </a:r>
          </a:p>
          <a:p>
            <a:pPr marL="0" indent="0">
              <a:buNone/>
            </a:pPr>
            <a:r>
              <a:rPr lang="en-US" sz="2000" dirty="0">
                <a:latin typeface="Times New Roman" panose="02020603050405020304" pitchFamily="18" charset="0"/>
                <a:cs typeface="Times New Roman" panose="02020603050405020304" pitchFamily="18" charset="0"/>
              </a:rPr>
              <a:t>Quick, D., &amp; Choo, K. K. R. (2018). Digital </a:t>
            </a:r>
            <a:r>
              <a:rPr lang="en-US" sz="2000" dirty="0" smtClean="0">
                <a:latin typeface="Times New Roman" panose="02020603050405020304" pitchFamily="18" charset="0"/>
                <a:cs typeface="Times New Roman" panose="02020603050405020304" pitchFamily="18" charset="0"/>
              </a:rPr>
              <a:t>forensic Investigation and  </a:t>
            </a:r>
            <a:r>
              <a:rPr lang="en-US" sz="2000" dirty="0">
                <a:latin typeface="Times New Roman" panose="02020603050405020304" pitchFamily="18" charset="0"/>
                <a:cs typeface="Times New Roman" panose="02020603050405020304" pitchFamily="18" charset="0"/>
              </a:rPr>
              <a:t>I</a:t>
            </a:r>
            <a:r>
              <a:rPr lang="en-US" sz="2000" dirty="0" smtClean="0">
                <a:latin typeface="Times New Roman" panose="02020603050405020304" pitchFamily="18" charset="0"/>
                <a:cs typeface="Times New Roman" panose="02020603050405020304" pitchFamily="18" charset="0"/>
              </a:rPr>
              <a:t>ntelligence: </a:t>
            </a:r>
            <a:r>
              <a:rPr lang="en-US" sz="2000" i="1" dirty="0" smtClean="0">
                <a:latin typeface="Times New Roman" panose="02020603050405020304" pitchFamily="18" charset="0"/>
                <a:cs typeface="Times New Roman" panose="02020603050405020304" pitchFamily="18" charset="0"/>
              </a:rPr>
              <a:t>Future Computer Systems</a:t>
            </a:r>
            <a:r>
              <a:rPr lang="en-US" sz="2000" i="1" dirty="0">
                <a:latin typeface="Times New Roman" panose="02020603050405020304" pitchFamily="18" charset="0"/>
                <a:cs typeface="Times New Roman" panose="02020603050405020304" pitchFamily="18" charset="0"/>
              </a:rPr>
              <a:t> </a:t>
            </a:r>
            <a:r>
              <a:rPr lang="en-US" sz="2000" i="1" dirty="0" smtClean="0">
                <a:latin typeface="Times New Roman" panose="02020603050405020304" pitchFamily="18" charset="0"/>
                <a:cs typeface="Times New Roman" panose="02020603050405020304" pitchFamily="18" charset="0"/>
              </a:rPr>
              <a:t>Generation</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78</a:t>
            </a:r>
            <a:r>
              <a:rPr lang="en-US" sz="2000" dirty="0">
                <a:latin typeface="Times New Roman" panose="02020603050405020304" pitchFamily="18" charset="0"/>
                <a:cs typeface="Times New Roman" panose="02020603050405020304" pitchFamily="18" charset="0"/>
              </a:rPr>
              <a:t>, 558-567.</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44901450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104</TotalTime>
  <Words>1069</Words>
  <Application>Microsoft Office PowerPoint</Application>
  <PresentationFormat>Custom</PresentationFormat>
  <Paragraphs>66</Paragraphs>
  <Slides>10</Slides>
  <Notes>6</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Information security.    Best Practices in Collecting Digital Evidence For DigiFirm Investigation Company. </vt:lpstr>
      <vt:lpstr>Introduction. </vt:lpstr>
      <vt:lpstr>Rules of Digital Evidence. </vt:lpstr>
      <vt:lpstr>Best practice for the forensic investigation life cycle. </vt:lpstr>
      <vt:lpstr>Continuation of best practice for the forensic investigation life cycle. </vt:lpstr>
      <vt:lpstr>The Best practices in collection of digital evidence. </vt:lpstr>
      <vt:lpstr>Recommendations for the Digifirm. </vt:lpstr>
      <vt:lpstr>Recommendations continued…….. ….</vt:lpstr>
      <vt:lpstr>Conclusion.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Best Practices in Collecting Digital Evidence.</dc:title>
  <dc:creator>user</dc:creator>
  <cp:lastModifiedBy>ADM</cp:lastModifiedBy>
  <cp:revision>12</cp:revision>
  <dcterms:created xsi:type="dcterms:W3CDTF">2019-02-04T19:16:45Z</dcterms:created>
  <dcterms:modified xsi:type="dcterms:W3CDTF">2019-02-05T20:33:15Z</dcterms:modified>
</cp:coreProperties>
</file>